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52CEE7-8BA2-40E3-A8D4-36F8C5A4D658}" type="datetimeFigureOut">
              <a:rPr lang="en-AU" smtClean="0"/>
              <a:t>23/09/2011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09360-A4A7-419A-8641-2A247642C332}" type="slidenum">
              <a:rPr lang="en-AU" smtClean="0"/>
              <a:t>‹#›</a:t>
            </a:fld>
            <a:endParaRPr lang="en-AU"/>
          </a:p>
        </p:txBody>
      </p:sp>
    </p:spTree>
    <p:extLst>
      <p:ext uri="{BB962C8B-B14F-4D97-AF65-F5344CB8AC3E}">
        <p14:creationId xmlns:p14="http://schemas.microsoft.com/office/powerpoint/2010/main" val="82186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C68CF7A-1780-4A4D-B7E8-573F365A6222}" type="datetime1">
              <a:rPr lang="en-AU" smtClean="0"/>
              <a:t>23/09/2011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9A1DBC6-53BE-4D79-9F6E-1AA79056CC6F}" type="slidenum">
              <a:rPr lang="en-AU" smtClean="0"/>
              <a:t>‹#›</a:t>
            </a:fld>
            <a:endParaRPr lang="en-AU"/>
          </a:p>
        </p:txBody>
      </p:sp>
    </p:spTree>
    <p:extLst>
      <p:ext uri="{BB962C8B-B14F-4D97-AF65-F5344CB8AC3E}">
        <p14:creationId xmlns:p14="http://schemas.microsoft.com/office/powerpoint/2010/main" val="144162651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1353693-F564-4C2D-AB58-23FEE75214CB}" type="datetime1">
              <a:rPr lang="en-AU" smtClean="0"/>
              <a:t>23/09/2011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9A1DBC6-53BE-4D79-9F6E-1AA79056CC6F}" type="slidenum">
              <a:rPr lang="en-AU" smtClean="0"/>
              <a:t>‹#›</a:t>
            </a:fld>
            <a:endParaRPr lang="en-AU"/>
          </a:p>
        </p:txBody>
      </p:sp>
    </p:spTree>
    <p:extLst>
      <p:ext uri="{BB962C8B-B14F-4D97-AF65-F5344CB8AC3E}">
        <p14:creationId xmlns:p14="http://schemas.microsoft.com/office/powerpoint/2010/main" val="41002583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1B1A51E-0937-490E-B053-E17F98F90223}" type="datetime1">
              <a:rPr lang="en-AU" smtClean="0"/>
              <a:t>23/09/2011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9A1DBC6-53BE-4D79-9F6E-1AA79056CC6F}" type="slidenum">
              <a:rPr lang="en-AU" smtClean="0"/>
              <a:t>‹#›</a:t>
            </a:fld>
            <a:endParaRPr lang="en-AU"/>
          </a:p>
        </p:txBody>
      </p:sp>
    </p:spTree>
    <p:extLst>
      <p:ext uri="{BB962C8B-B14F-4D97-AF65-F5344CB8AC3E}">
        <p14:creationId xmlns:p14="http://schemas.microsoft.com/office/powerpoint/2010/main" val="292323666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A03F32E-27A2-406A-90B6-8CDF25A0DC5A}" type="datetime1">
              <a:rPr lang="en-AU" smtClean="0"/>
              <a:t>23/09/2011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9A1DBC6-53BE-4D79-9F6E-1AA79056CC6F}" type="slidenum">
              <a:rPr lang="en-AU" smtClean="0"/>
              <a:t>‹#›</a:t>
            </a:fld>
            <a:endParaRPr lang="en-AU"/>
          </a:p>
        </p:txBody>
      </p:sp>
    </p:spTree>
    <p:extLst>
      <p:ext uri="{BB962C8B-B14F-4D97-AF65-F5344CB8AC3E}">
        <p14:creationId xmlns:p14="http://schemas.microsoft.com/office/powerpoint/2010/main" val="1487045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E46DE2-0014-4261-9A25-4CDF0EDF53ED}" type="datetime1">
              <a:rPr lang="en-AU" smtClean="0"/>
              <a:t>23/09/2011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9A1DBC6-53BE-4D79-9F6E-1AA79056CC6F}" type="slidenum">
              <a:rPr lang="en-AU" smtClean="0"/>
              <a:t>‹#›</a:t>
            </a:fld>
            <a:endParaRPr lang="en-AU"/>
          </a:p>
        </p:txBody>
      </p:sp>
    </p:spTree>
    <p:extLst>
      <p:ext uri="{BB962C8B-B14F-4D97-AF65-F5344CB8AC3E}">
        <p14:creationId xmlns:p14="http://schemas.microsoft.com/office/powerpoint/2010/main" val="41556102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45B11C1-DE60-4686-843D-C29703CC05FA}" type="datetime1">
              <a:rPr lang="en-AU" smtClean="0"/>
              <a:t>23/09/2011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9A1DBC6-53BE-4D79-9F6E-1AA79056CC6F}" type="slidenum">
              <a:rPr lang="en-AU" smtClean="0"/>
              <a:t>‹#›</a:t>
            </a:fld>
            <a:endParaRPr lang="en-AU"/>
          </a:p>
        </p:txBody>
      </p:sp>
    </p:spTree>
    <p:extLst>
      <p:ext uri="{BB962C8B-B14F-4D97-AF65-F5344CB8AC3E}">
        <p14:creationId xmlns:p14="http://schemas.microsoft.com/office/powerpoint/2010/main" val="33033464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96E4C7E-AA9B-4AEB-B35D-597D056021FB}" type="datetime1">
              <a:rPr lang="en-AU" smtClean="0"/>
              <a:t>23/09/2011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9A1DBC6-53BE-4D79-9F6E-1AA79056CC6F}" type="slidenum">
              <a:rPr lang="en-AU" smtClean="0"/>
              <a:t>‹#›</a:t>
            </a:fld>
            <a:endParaRPr lang="en-AU"/>
          </a:p>
        </p:txBody>
      </p:sp>
    </p:spTree>
    <p:extLst>
      <p:ext uri="{BB962C8B-B14F-4D97-AF65-F5344CB8AC3E}">
        <p14:creationId xmlns:p14="http://schemas.microsoft.com/office/powerpoint/2010/main" val="9021078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CEF3AE0-24A0-4590-8932-4E4B58C2C0F5}" type="datetime1">
              <a:rPr lang="en-AU" smtClean="0"/>
              <a:t>23/09/2011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9A1DBC6-53BE-4D79-9F6E-1AA79056CC6F}" type="slidenum">
              <a:rPr lang="en-AU" smtClean="0"/>
              <a:t>‹#›</a:t>
            </a:fld>
            <a:endParaRPr lang="en-AU"/>
          </a:p>
        </p:txBody>
      </p:sp>
    </p:spTree>
    <p:extLst>
      <p:ext uri="{BB962C8B-B14F-4D97-AF65-F5344CB8AC3E}">
        <p14:creationId xmlns:p14="http://schemas.microsoft.com/office/powerpoint/2010/main" val="38691988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92C42-4B58-4C02-809F-DCE05F57964F}" type="datetime1">
              <a:rPr lang="en-AU" smtClean="0"/>
              <a:t>23/09/2011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9A1DBC6-53BE-4D79-9F6E-1AA79056CC6F}" type="slidenum">
              <a:rPr lang="en-AU" smtClean="0"/>
              <a:t>‹#›</a:t>
            </a:fld>
            <a:endParaRPr lang="en-AU"/>
          </a:p>
        </p:txBody>
      </p:sp>
    </p:spTree>
    <p:extLst>
      <p:ext uri="{BB962C8B-B14F-4D97-AF65-F5344CB8AC3E}">
        <p14:creationId xmlns:p14="http://schemas.microsoft.com/office/powerpoint/2010/main" val="36444824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75376-C865-4E76-9A38-349720C3896F}" type="datetime1">
              <a:rPr lang="en-AU" smtClean="0"/>
              <a:t>23/09/2011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9A1DBC6-53BE-4D79-9F6E-1AA79056CC6F}" type="slidenum">
              <a:rPr lang="en-AU" smtClean="0"/>
              <a:t>‹#›</a:t>
            </a:fld>
            <a:endParaRPr lang="en-AU"/>
          </a:p>
        </p:txBody>
      </p:sp>
    </p:spTree>
    <p:extLst>
      <p:ext uri="{BB962C8B-B14F-4D97-AF65-F5344CB8AC3E}">
        <p14:creationId xmlns:p14="http://schemas.microsoft.com/office/powerpoint/2010/main" val="40243204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309C7-9143-4F74-8CEE-8C464A82A12B}" type="datetime1">
              <a:rPr lang="en-AU" smtClean="0"/>
              <a:t>23/09/2011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9A1DBC6-53BE-4D79-9F6E-1AA79056CC6F}" type="slidenum">
              <a:rPr lang="en-AU" smtClean="0"/>
              <a:t>‹#›</a:t>
            </a:fld>
            <a:endParaRPr lang="en-AU"/>
          </a:p>
        </p:txBody>
      </p:sp>
    </p:spTree>
    <p:extLst>
      <p:ext uri="{BB962C8B-B14F-4D97-AF65-F5344CB8AC3E}">
        <p14:creationId xmlns:p14="http://schemas.microsoft.com/office/powerpoint/2010/main" val="75219201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9012A-F2AE-4386-A596-474958783726}" type="datetime1">
              <a:rPr lang="en-AU" smtClean="0"/>
              <a:t>23/09/2011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1DBC6-53BE-4D79-9F6E-1AA79056CC6F}" type="slidenum">
              <a:rPr lang="en-AU" smtClean="0"/>
              <a:t>‹#›</a:t>
            </a:fld>
            <a:endParaRPr lang="en-AU"/>
          </a:p>
        </p:txBody>
      </p:sp>
    </p:spTree>
    <p:extLst>
      <p:ext uri="{BB962C8B-B14F-4D97-AF65-F5344CB8AC3E}">
        <p14:creationId xmlns:p14="http://schemas.microsoft.com/office/powerpoint/2010/main" val="1228384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340767"/>
            <a:ext cx="5040560" cy="172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837" y="4941168"/>
            <a:ext cx="5730875"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2262" y="692696"/>
            <a:ext cx="7619265" cy="923330"/>
          </a:xfrm>
          <a:prstGeom prst="rect">
            <a:avLst/>
          </a:prstGeom>
          <a:noFill/>
        </p:spPr>
        <p:txBody>
          <a:bodyPr wrap="non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Early dinosaur discoveries</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6" name="Rectangle 5"/>
          <p:cNvSpPr/>
          <p:nvPr/>
        </p:nvSpPr>
        <p:spPr>
          <a:xfrm>
            <a:off x="539552" y="1616026"/>
            <a:ext cx="4752528" cy="3325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467" y="1832949"/>
            <a:ext cx="3916697" cy="289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292080" y="2348880"/>
            <a:ext cx="3851920"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3858" y="2358163"/>
            <a:ext cx="3408363"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038543"/>
      </p:ext>
    </p:extLst>
  </p:cSld>
  <p:clrMapOvr>
    <a:masterClrMapping/>
  </p:clrMapOvr>
  <mc:AlternateContent xmlns:mc="http://schemas.openxmlformats.org/markup-compatibility/2006" xmlns:p14="http://schemas.microsoft.com/office/powerpoint/2010/main">
    <mc:Choice Requires="p14">
      <p:transition spd="slow" p14:dur="3000" advTm="2307">
        <p14:shred/>
      </p:transition>
    </mc:Choice>
    <mc:Fallback xmlns="">
      <p:transition spd="slow" advTm="2307">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16632"/>
            <a:ext cx="8856984" cy="2031325"/>
          </a:xfrm>
          <a:prstGeom prst="rect">
            <a:avLst/>
          </a:prstGeom>
          <a:noFill/>
        </p:spPr>
        <p:txBody>
          <a:bodyPr wrap="square" rtlCol="0">
            <a:spAutoFit/>
          </a:bodyPr>
          <a:lstStyle/>
          <a:p>
            <a:r>
              <a:rPr lang="en-AU" dirty="0" smtClean="0"/>
              <a:t>Part three</a:t>
            </a:r>
          </a:p>
          <a:p>
            <a:r>
              <a:rPr lang="en-AU" dirty="0" smtClean="0"/>
              <a:t> Dinosaurs is one of the most popular interests of young students in science and discoveries. It usually is their first big interest in the past.  One of children’s great curiosities. Science is the best place for curiosity and fittingly the science classes in year 7 should be named after a great curiosity of the students. </a:t>
            </a:r>
          </a:p>
          <a:p>
            <a:r>
              <a:rPr lang="en-AU" dirty="0" smtClean="0"/>
              <a:t>   Also, the finding of dinosaur bones happened in the late 1800’s which was at the beginning of the inventing and discovery age, which put us into today’s world.</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3" y="2276872"/>
            <a:ext cx="6642597" cy="4380262"/>
          </a:xfrm>
          <a:prstGeom prst="rect">
            <a:avLst/>
          </a:prstGeom>
        </p:spPr>
      </p:pic>
    </p:spTree>
    <p:extLst>
      <p:ext uri="{BB962C8B-B14F-4D97-AF65-F5344CB8AC3E}">
        <p14:creationId xmlns:p14="http://schemas.microsoft.com/office/powerpoint/2010/main" val="795162050"/>
      </p:ext>
    </p:extLst>
  </p:cSld>
  <p:clrMapOvr>
    <a:masterClrMapping/>
  </p:clrMapOvr>
  <mc:AlternateContent xmlns:mc="http://schemas.openxmlformats.org/markup-compatibility/2006" xmlns:p14="http://schemas.microsoft.com/office/powerpoint/2010/main">
    <mc:Choice Requires="p14">
      <p:transition spd="slow" p14:dur="3000" advTm="6122">
        <p14:shred/>
      </p:transition>
    </mc:Choice>
    <mc:Fallback xmlns="">
      <p:transition spd="slow" advTm="6122">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p:nvPr/>
        </p:nvSpPr>
        <p:spPr>
          <a:xfrm>
            <a:off x="5508104" y="4565177"/>
            <a:ext cx="3434080" cy="21685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2600">
                <a:effectLst/>
                <a:ea typeface="Calibri"/>
                <a:cs typeface="Times New Roman"/>
              </a:rPr>
              <a:t>William Buckland</a:t>
            </a:r>
            <a:endParaRPr lang="en-AU" sz="1100">
              <a:effectLst/>
              <a:ea typeface="Calibri"/>
              <a:cs typeface="Times New Roman"/>
            </a:endParaRPr>
          </a:p>
          <a:p>
            <a:pPr>
              <a:lnSpc>
                <a:spcPct val="115000"/>
              </a:lnSpc>
              <a:spcAft>
                <a:spcPts val="1000"/>
              </a:spcAft>
            </a:pPr>
            <a:r>
              <a:rPr lang="en-AU" sz="1400">
                <a:effectLst/>
                <a:ea typeface="Calibri"/>
                <a:cs typeface="Times New Roman"/>
              </a:rPr>
              <a:t>As a boy growing up in Devon. William Buckland used to go on walks with his father where he would collect fossils from the rocks. When he got older he found the bones of a dinosaur. He discovered and named it megalosaurus (“great lizard”)</a:t>
            </a:r>
            <a:endParaRPr lang="en-AU" sz="1100">
              <a:effectLst/>
              <a:ea typeface="Calibri"/>
              <a:cs typeface="Times New Roman"/>
            </a:endParaRPr>
          </a:p>
        </p:txBody>
      </p:sp>
      <p:sp>
        <p:nvSpPr>
          <p:cNvPr id="5" name="Text Box 20"/>
          <p:cNvSpPr txBox="1"/>
          <p:nvPr/>
        </p:nvSpPr>
        <p:spPr>
          <a:xfrm>
            <a:off x="3168488" y="5320192"/>
            <a:ext cx="2338705" cy="141351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AU" sz="2600" b="0" i="0" u="none" strike="noStrike" kern="0" cap="none" spc="0" normalizeH="0" baseline="0" noProof="0">
                <a:ln>
                  <a:noFill/>
                </a:ln>
                <a:solidFill>
                  <a:sysClr val="windowText" lastClr="000000"/>
                </a:solidFill>
                <a:effectLst/>
                <a:uLnTx/>
                <a:uFillTx/>
                <a:latin typeface="Calibri"/>
                <a:ea typeface="Calibri"/>
                <a:cs typeface="Times New Roman"/>
              </a:rPr>
              <a:t>Mary Anning</a:t>
            </a:r>
            <a:endParaRPr kumimoji="0" lang="en-AU"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AU" sz="1400" b="0" i="0" u="none" strike="noStrike" kern="0" cap="none" spc="0" normalizeH="0" baseline="0" noProof="0">
                <a:ln>
                  <a:noFill/>
                </a:ln>
                <a:solidFill>
                  <a:sysClr val="windowText" lastClr="000000"/>
                </a:solidFill>
                <a:effectLst/>
                <a:uLnTx/>
                <a:uFillTx/>
                <a:latin typeface="Calibri"/>
                <a:ea typeface="Calibri"/>
                <a:cs typeface="Times New Roman"/>
              </a:rPr>
              <a:t>Mary Anning found in1811 a Jurassic ichthyosaurus a plesiosaur and a pterodactyl</a:t>
            </a:r>
            <a:endParaRPr kumimoji="0" lang="en-AU"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193" y="4031037"/>
            <a:ext cx="5730875"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95536" y="121815"/>
            <a:ext cx="4302224" cy="5078313"/>
          </a:xfrm>
          <a:prstGeom prst="rect">
            <a:avLst/>
          </a:prstGeom>
        </p:spPr>
        <p:txBody>
          <a:bodyPr wrap="square">
            <a:spAutoFit/>
          </a:bodyPr>
          <a:lstStyle/>
          <a:p>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 mine</a:t>
            </a:r>
            <a:endParaRPr lang="en-AU" dirty="0" smtClean="0"/>
          </a:p>
          <a:p>
            <a:r>
              <a:rPr lang="en-AU" dirty="0" smtClean="0"/>
              <a:t>1.	Charles Darwin made evolution known to the world</a:t>
            </a:r>
          </a:p>
          <a:p>
            <a:r>
              <a:rPr lang="en-AU" dirty="0" smtClean="0"/>
              <a:t>2.	Georges Cuvier was the first palaeontologist to recognise that species can come extinct . </a:t>
            </a:r>
          </a:p>
          <a:p>
            <a:r>
              <a:rPr lang="en-AU" dirty="0" smtClean="0"/>
              <a:t>3.	The bones of a Anchisaurus, found in 1818 were the first dinosaur bones to be examined and saved. These bones became known as dinosaur bones in 1855</a:t>
            </a:r>
          </a:p>
          <a:p>
            <a:r>
              <a:rPr lang="en-AU" dirty="0" smtClean="0"/>
              <a:t>4.	Richard Owen came up with dinosaurian in 1841 which means “ terrible lizard”</a:t>
            </a:r>
          </a:p>
          <a:p>
            <a:r>
              <a:rPr lang="en-AU" dirty="0" smtClean="0"/>
              <a:t>5.	Mary Anning from the age of eleven, twelve or thirteen to forty-eight found an ichthyosaurus, count-less fossils, a plesiosaurus and one of the best intact pterodactyl fossil ever found.</a:t>
            </a:r>
            <a:endParaRPr lang="en-AU" dirty="0"/>
          </a:p>
        </p:txBody>
      </p:sp>
      <p:sp>
        <p:nvSpPr>
          <p:cNvPr id="8" name="Rectangle 7"/>
          <p:cNvSpPr/>
          <p:nvPr/>
        </p:nvSpPr>
        <p:spPr>
          <a:xfrm>
            <a:off x="3942869" y="476672"/>
            <a:ext cx="3130472" cy="923330"/>
          </a:xfrm>
          <a:prstGeom prst="rect">
            <a:avLst/>
          </a:prstGeom>
          <a:noFill/>
        </p:spPr>
        <p:txBody>
          <a:bodyPr wrap="none" lIns="91440" tIns="45720" rIns="91440" bIns="45720">
            <a:spAutoFit/>
          </a:bodyPr>
          <a:lstStyle/>
          <a:p>
            <a:pPr algn="ctr"/>
            <a:r>
              <a:rPr lang="en-A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Extra stuff</a:t>
            </a:r>
            <a:endParaRPr lang="en-A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240606988"/>
      </p:ext>
    </p:extLst>
  </p:cSld>
  <p:clrMapOvr>
    <a:masterClrMapping/>
  </p:clrMapOvr>
  <mc:AlternateContent xmlns:mc="http://schemas.openxmlformats.org/markup-compatibility/2006" xmlns:p14="http://schemas.microsoft.com/office/powerpoint/2010/main">
    <mc:Choice Requires="p14">
      <p:transition spd="slow" p14:dur="3000" advTm="21030">
        <p14:shred/>
      </p:transition>
    </mc:Choice>
    <mc:Fallback xmlns="">
      <p:transition spd="slow" advTm="2103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118" y="0"/>
            <a:ext cx="8568952" cy="4048801"/>
          </a:xfrm>
          <a:prstGeom prst="rect">
            <a:avLst/>
          </a:prstGeom>
          <a:noFill/>
        </p:spPr>
        <p:txBody>
          <a:bodyPr wrap="square" rtlCol="0">
            <a:spAutoFit/>
          </a:bodyPr>
          <a:lstStyle/>
          <a:p>
            <a:pPr>
              <a:spcAft>
                <a:spcPts val="1500"/>
              </a:spcAft>
            </a:pPr>
            <a:r>
              <a:rPr lang="en-AU" sz="5400" kern="1400" spc="25" dirty="0" smtClean="0">
                <a:solidFill>
                  <a:srgbClr val="17365D"/>
                </a:solidFill>
                <a:effectLst/>
                <a:latin typeface="Freestyle Script"/>
                <a:ea typeface="Times New Roman"/>
                <a:cs typeface="Times New Roman"/>
              </a:rPr>
              <a:t>Part One</a:t>
            </a:r>
            <a:endParaRPr lang="en-AU" kern="1400" spc="25" dirty="0" smtClean="0">
              <a:solidFill>
                <a:srgbClr val="17365D"/>
              </a:solidFill>
              <a:effectLst/>
              <a:latin typeface="Cambria"/>
              <a:ea typeface="Times New Roman"/>
              <a:cs typeface="Times New Roman"/>
            </a:endParaRPr>
          </a:p>
          <a:p>
            <a:pPr>
              <a:lnSpc>
                <a:spcPct val="115000"/>
              </a:lnSpc>
              <a:spcAft>
                <a:spcPts val="1000"/>
              </a:spcAft>
            </a:pPr>
            <a:r>
              <a:rPr lang="en-AU" dirty="0">
                <a:ea typeface="Calibri"/>
                <a:cs typeface="Times New Roman"/>
              </a:rPr>
              <a:t>A Journal </a:t>
            </a:r>
            <a:endParaRPr lang="en-AU" sz="900" dirty="0">
              <a:ea typeface="Calibri"/>
              <a:cs typeface="Times New Roman"/>
            </a:endParaRPr>
          </a:p>
          <a:p>
            <a:pPr>
              <a:lnSpc>
                <a:spcPct val="115000"/>
              </a:lnSpc>
              <a:spcAft>
                <a:spcPts val="1000"/>
              </a:spcAft>
            </a:pPr>
            <a:r>
              <a:rPr lang="en-AU" dirty="0">
                <a:ea typeface="Calibri"/>
                <a:cs typeface="Times New Roman"/>
              </a:rPr>
              <a:t> 30/8/11    Checking at home sources for information about first palaeontologists and fossil collectors. Finished part three -Now Persuade Us, then started on part one- Research &amp; Reflection.</a:t>
            </a:r>
            <a:endParaRPr lang="en-AU" sz="900" dirty="0">
              <a:ea typeface="Calibri"/>
              <a:cs typeface="Times New Roman"/>
            </a:endParaRPr>
          </a:p>
          <a:p>
            <a:pPr>
              <a:lnSpc>
                <a:spcPct val="115000"/>
              </a:lnSpc>
              <a:spcAft>
                <a:spcPts val="1000"/>
              </a:spcAft>
            </a:pPr>
            <a:r>
              <a:rPr lang="en-AU" dirty="0">
                <a:ea typeface="Calibri"/>
                <a:cs typeface="Times New Roman"/>
              </a:rPr>
              <a:t>3/9/11     Started looking into part two-Knowledge &amp; Understanding. Finished part one and finished part two.</a:t>
            </a:r>
            <a:endParaRPr lang="en-AU" sz="900" dirty="0">
              <a:ea typeface="Calibri"/>
              <a:cs typeface="Times New Roman"/>
            </a:endParaRPr>
          </a:p>
          <a:p>
            <a:pPr>
              <a:lnSpc>
                <a:spcPct val="115000"/>
              </a:lnSpc>
              <a:spcAft>
                <a:spcPts val="1000"/>
              </a:spcAft>
            </a:pPr>
            <a:r>
              <a:rPr lang="en-AU" dirty="0">
                <a:ea typeface="Calibri"/>
                <a:cs typeface="Times New Roman"/>
              </a:rPr>
              <a:t>5/9/11     Looked at, read, thought about, adjusted and then completely finished my </a:t>
            </a:r>
            <a:r>
              <a:rPr lang="en-AU" i="1" dirty="0">
                <a:ea typeface="Calibri"/>
                <a:cs typeface="Times New Roman"/>
              </a:rPr>
              <a:t>“Science Changing the World”</a:t>
            </a:r>
            <a:r>
              <a:rPr lang="en-AU" dirty="0">
                <a:ea typeface="Calibri"/>
                <a:cs typeface="Times New Roman"/>
              </a:rPr>
              <a:t>  project.</a:t>
            </a:r>
            <a:endParaRPr lang="en-AU" sz="900" dirty="0">
              <a:ea typeface="Calibri"/>
              <a:cs typeface="Times New Roman"/>
            </a:endParaRPr>
          </a:p>
        </p:txBody>
      </p:sp>
    </p:spTree>
    <p:extLst>
      <p:ext uri="{BB962C8B-B14F-4D97-AF65-F5344CB8AC3E}">
        <p14:creationId xmlns:p14="http://schemas.microsoft.com/office/powerpoint/2010/main" val="1934033722"/>
      </p:ext>
    </p:extLst>
  </p:cSld>
  <p:clrMapOvr>
    <a:masterClrMapping/>
  </p:clrMapOvr>
  <mc:AlternateContent xmlns:mc="http://schemas.openxmlformats.org/markup-compatibility/2006" xmlns:p14="http://schemas.microsoft.com/office/powerpoint/2010/main">
    <mc:Choice Requires="p14">
      <p:transition spd="slow" p14:dur="3000" advTm="9917">
        <p14:shred/>
      </p:transition>
    </mc:Choice>
    <mc:Fallback xmlns="">
      <p:transition spd="slow" advTm="9917">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86898"/>
            <a:ext cx="83279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My research information has been gathered from two books</a:t>
            </a:r>
            <a:endParaRPr kumimoji="0" lang="en-A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Short History of Nearly Everything</a:t>
            </a:r>
            <a:r>
              <a:rPr lang="en-AU" sz="2000" i="1" dirty="0">
                <a:latin typeface="Calibri" pitchFamily="34" charset="0"/>
                <a:ea typeface="Calibri" pitchFamily="34" charset="0"/>
                <a:cs typeface="Times New Roman" pitchFamily="18" charset="0"/>
              </a:rPr>
              <a:t>.</a:t>
            </a:r>
            <a:endParaRPr kumimoji="0" lang="en-AU"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204716" y="483930"/>
            <a:ext cx="944816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AU"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By Bill Bryson, Published by</a:t>
            </a:r>
            <a:r>
              <a:rPr kumimoji="0" lang="en-AU"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AU"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“Black Swan” in 2003</a:t>
            </a:r>
            <a:endParaRPr kumimoji="0" lang="en-A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“Eyewitness    Dinosaur Expert Files”</a:t>
            </a:r>
            <a:endParaRPr kumimoji="0" lang="en-A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hands-on guide to dinosaur hunting, as</a:t>
            </a:r>
            <a:r>
              <a:rPr kumimoji="0" lang="en-AU" sz="2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AU"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explained by professionals in the field.</a:t>
            </a:r>
            <a:endParaRPr kumimoji="0" lang="en-A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Published by “DK Publishing, Inc.” in 2007</a:t>
            </a: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24681"/>
            <a:ext cx="2808312" cy="437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177836"/>
            <a:ext cx="3456384" cy="4264126"/>
          </a:xfrm>
          <a:prstGeom prst="rect">
            <a:avLst/>
          </a:prstGeom>
        </p:spPr>
      </p:pic>
    </p:spTree>
    <p:extLst>
      <p:ext uri="{BB962C8B-B14F-4D97-AF65-F5344CB8AC3E}">
        <p14:creationId xmlns:p14="http://schemas.microsoft.com/office/powerpoint/2010/main" val="2230710982"/>
      </p:ext>
    </p:extLst>
  </p:cSld>
  <p:clrMapOvr>
    <a:masterClrMapping/>
  </p:clrMapOvr>
  <mc:AlternateContent xmlns:mc="http://schemas.openxmlformats.org/markup-compatibility/2006" xmlns:p14="http://schemas.microsoft.com/office/powerpoint/2010/main">
    <mc:Choice Requires="p14">
      <p:transition spd="slow" p14:dur="3000" advTm="9793">
        <p14:shred/>
      </p:transition>
    </mc:Choice>
    <mc:Fallback xmlns="">
      <p:transition spd="slow" advTm="9793">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548680"/>
            <a:ext cx="8208912" cy="3215752"/>
          </a:xfrm>
          <a:prstGeom prst="rect">
            <a:avLst/>
          </a:prstGeom>
          <a:noFill/>
        </p:spPr>
        <p:txBody>
          <a:bodyPr wrap="square" rtlCol="0">
            <a:spAutoFit/>
          </a:bodyPr>
          <a:lstStyle/>
          <a:p>
            <a:pPr>
              <a:lnSpc>
                <a:spcPct val="115000"/>
              </a:lnSpc>
              <a:spcAft>
                <a:spcPts val="1000"/>
              </a:spcAft>
            </a:pPr>
            <a:r>
              <a:rPr lang="en-AU" dirty="0">
                <a:ea typeface="Calibri"/>
                <a:cs typeface="Times New Roman"/>
              </a:rPr>
              <a:t>RESEARCH JOURNAL ENTRIES</a:t>
            </a:r>
            <a:endParaRPr lang="en-AU" sz="900" dirty="0">
              <a:ea typeface="Calibri"/>
              <a:cs typeface="Times New Roman"/>
            </a:endParaRPr>
          </a:p>
          <a:p>
            <a:pPr>
              <a:lnSpc>
                <a:spcPct val="115000"/>
              </a:lnSpc>
              <a:spcAft>
                <a:spcPts val="1000"/>
              </a:spcAft>
            </a:pPr>
            <a:r>
              <a:rPr lang="en-AU" dirty="0">
                <a:ea typeface="Calibri"/>
                <a:cs typeface="Times New Roman"/>
              </a:rPr>
              <a:t>Reflection No 1</a:t>
            </a:r>
            <a:endParaRPr lang="en-AU" sz="900" dirty="0">
              <a:ea typeface="Calibri"/>
              <a:cs typeface="Times New Roman"/>
            </a:endParaRPr>
          </a:p>
          <a:p>
            <a:pPr marL="342900" lvl="0" indent="-342900">
              <a:lnSpc>
                <a:spcPct val="115000"/>
              </a:lnSpc>
              <a:spcAft>
                <a:spcPts val="0"/>
              </a:spcAft>
              <a:buFont typeface="+mj-lt"/>
              <a:buAutoNum type="arabicPeriod"/>
            </a:pPr>
            <a:r>
              <a:rPr lang="en-AU" dirty="0">
                <a:ea typeface="Calibri"/>
                <a:cs typeface="Times New Roman"/>
              </a:rPr>
              <a:t>I have been asked to write about a Scientist, Discovery or Invention. I chose to write about the first discovery of dinosaurs.</a:t>
            </a:r>
            <a:endParaRPr lang="en-AU" sz="900" dirty="0">
              <a:ea typeface="Calibri"/>
              <a:cs typeface="Times New Roman"/>
            </a:endParaRPr>
          </a:p>
          <a:p>
            <a:pPr marL="342900" lvl="0" indent="-342900">
              <a:lnSpc>
                <a:spcPct val="115000"/>
              </a:lnSpc>
              <a:spcAft>
                <a:spcPts val="0"/>
              </a:spcAft>
              <a:buFont typeface="+mj-lt"/>
              <a:buAutoNum type="arabicPeriod"/>
            </a:pPr>
            <a:r>
              <a:rPr lang="en-AU" dirty="0">
                <a:ea typeface="Calibri"/>
                <a:cs typeface="Times New Roman"/>
              </a:rPr>
              <a:t>I don’t understand this question.</a:t>
            </a:r>
            <a:endParaRPr lang="en-AU" sz="900" dirty="0">
              <a:ea typeface="Calibri"/>
              <a:cs typeface="Times New Roman"/>
            </a:endParaRPr>
          </a:p>
          <a:p>
            <a:pPr marL="342900" lvl="0" indent="-342900">
              <a:lnSpc>
                <a:spcPct val="115000"/>
              </a:lnSpc>
              <a:spcAft>
                <a:spcPts val="0"/>
              </a:spcAft>
              <a:buFont typeface="+mj-lt"/>
              <a:buAutoNum type="arabicPeriod"/>
            </a:pPr>
            <a:r>
              <a:rPr lang="en-AU" dirty="0">
                <a:ea typeface="Calibri"/>
                <a:cs typeface="Times New Roman"/>
              </a:rPr>
              <a:t>I need to read about the discovery of dinosaur bones and the realization of their existence.</a:t>
            </a:r>
            <a:endParaRPr lang="en-AU" sz="900" dirty="0">
              <a:ea typeface="Calibri"/>
              <a:cs typeface="Times New Roman"/>
            </a:endParaRPr>
          </a:p>
          <a:p>
            <a:pPr marL="342900" lvl="0" indent="-342900">
              <a:lnSpc>
                <a:spcPct val="115000"/>
              </a:lnSpc>
              <a:spcAft>
                <a:spcPts val="0"/>
              </a:spcAft>
              <a:buFont typeface="+mj-lt"/>
              <a:buAutoNum type="arabicPeriod"/>
            </a:pPr>
            <a:r>
              <a:rPr lang="en-AU" dirty="0">
                <a:ea typeface="Calibri"/>
                <a:cs typeface="Times New Roman"/>
              </a:rPr>
              <a:t>I need to find a good book on the subject.</a:t>
            </a:r>
            <a:endParaRPr lang="en-AU" sz="900" dirty="0">
              <a:ea typeface="Calibri"/>
              <a:cs typeface="Times New Roman"/>
            </a:endParaRPr>
          </a:p>
          <a:p>
            <a:pPr marL="342900" lvl="0" indent="-342900">
              <a:lnSpc>
                <a:spcPct val="115000"/>
              </a:lnSpc>
              <a:spcAft>
                <a:spcPts val="1000"/>
              </a:spcAft>
              <a:buFont typeface="+mj-lt"/>
              <a:buAutoNum type="arabicPeriod"/>
            </a:pPr>
            <a:r>
              <a:rPr lang="en-AU" dirty="0">
                <a:ea typeface="Calibri"/>
                <a:cs typeface="Times New Roman"/>
              </a:rPr>
              <a:t>I immediately picked what is a very good book.</a:t>
            </a:r>
            <a:endParaRPr lang="en-AU" sz="900" dirty="0">
              <a:ea typeface="Calibri"/>
              <a:cs typeface="Times New Roman"/>
            </a:endParaRPr>
          </a:p>
        </p:txBody>
      </p:sp>
    </p:spTree>
    <p:extLst>
      <p:ext uri="{BB962C8B-B14F-4D97-AF65-F5344CB8AC3E}">
        <p14:creationId xmlns:p14="http://schemas.microsoft.com/office/powerpoint/2010/main" val="728112185"/>
      </p:ext>
    </p:extLst>
  </p:cSld>
  <p:clrMapOvr>
    <a:masterClrMapping/>
  </p:clrMapOvr>
  <mc:AlternateContent xmlns:mc="http://schemas.openxmlformats.org/markup-compatibility/2006" xmlns:p14="http://schemas.microsoft.com/office/powerpoint/2010/main">
    <mc:Choice Requires="p14">
      <p:transition spd="slow" p14:dur="3000" advTm="5292">
        <p14:shred/>
      </p:transition>
    </mc:Choice>
    <mc:Fallback xmlns="">
      <p:transition spd="slow" advTm="5292">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4704"/>
            <a:ext cx="8964488" cy="2768963"/>
          </a:xfrm>
          <a:prstGeom prst="rect">
            <a:avLst/>
          </a:prstGeom>
          <a:noFill/>
        </p:spPr>
        <p:txBody>
          <a:bodyPr wrap="square" rtlCol="0">
            <a:spAutoFit/>
          </a:bodyPr>
          <a:lstStyle/>
          <a:p>
            <a:pPr>
              <a:lnSpc>
                <a:spcPct val="115000"/>
              </a:lnSpc>
              <a:spcAft>
                <a:spcPts val="1000"/>
              </a:spcAft>
            </a:pPr>
            <a:r>
              <a:rPr lang="en-AU" dirty="0">
                <a:ea typeface="Calibri"/>
                <a:cs typeface="Times New Roman"/>
              </a:rPr>
              <a:t>Reflection No 2</a:t>
            </a:r>
            <a:endParaRPr lang="en-AU" sz="900" dirty="0">
              <a:ea typeface="Calibri"/>
              <a:cs typeface="Times New Roman"/>
            </a:endParaRPr>
          </a:p>
          <a:p>
            <a:pPr marL="342900" lvl="0" indent="-342900">
              <a:lnSpc>
                <a:spcPct val="115000"/>
              </a:lnSpc>
              <a:spcAft>
                <a:spcPts val="0"/>
              </a:spcAft>
              <a:buFont typeface="+mj-lt"/>
              <a:buAutoNum type="arabicPeriod"/>
            </a:pPr>
            <a:r>
              <a:rPr lang="en-AU" dirty="0">
                <a:ea typeface="Calibri"/>
                <a:cs typeface="Times New Roman"/>
              </a:rPr>
              <a:t>What I found surprising was that “A Short History of Nearly Everything” written by Bill Bryson was so interesting.</a:t>
            </a:r>
            <a:endParaRPr lang="en-AU" sz="900" dirty="0">
              <a:ea typeface="Calibri"/>
              <a:cs typeface="Times New Roman"/>
            </a:endParaRPr>
          </a:p>
          <a:p>
            <a:pPr marL="342900" lvl="0" indent="-342900">
              <a:lnSpc>
                <a:spcPct val="115000"/>
              </a:lnSpc>
              <a:spcAft>
                <a:spcPts val="0"/>
              </a:spcAft>
              <a:buFont typeface="+mj-lt"/>
              <a:buAutoNum type="arabicPeriod"/>
            </a:pPr>
            <a:r>
              <a:rPr lang="en-AU" dirty="0">
                <a:ea typeface="Calibri"/>
                <a:cs typeface="Times New Roman"/>
              </a:rPr>
              <a:t>So what does this mean for my project? In this book I found so much information I felt a bit sad that I didn’t do more and the book “A Short History of Nearly Everything was so full of information I didn’t feel like I needed another book.</a:t>
            </a:r>
            <a:endParaRPr lang="en-AU" sz="900" dirty="0">
              <a:ea typeface="Calibri"/>
              <a:cs typeface="Times New Roman"/>
            </a:endParaRPr>
          </a:p>
          <a:p>
            <a:pPr marL="342900" lvl="0" indent="-342900">
              <a:lnSpc>
                <a:spcPct val="115000"/>
              </a:lnSpc>
              <a:spcAft>
                <a:spcPts val="1000"/>
              </a:spcAft>
              <a:buFont typeface="+mj-lt"/>
              <a:buAutoNum type="arabicPeriod"/>
            </a:pPr>
            <a:r>
              <a:rPr lang="en-AU" dirty="0">
                <a:ea typeface="Calibri"/>
                <a:cs typeface="Times New Roman"/>
              </a:rPr>
              <a:t>Now what? I feel that it is not so hard to do a project. So at Moss Vale High School to do another,  I will know how to do this.</a:t>
            </a:r>
            <a:endParaRPr lang="en-AU" sz="900" dirty="0">
              <a:ea typeface="Calibri"/>
              <a:cs typeface="Times New Roman"/>
            </a:endParaRPr>
          </a:p>
        </p:txBody>
      </p:sp>
    </p:spTree>
    <p:extLst>
      <p:ext uri="{BB962C8B-B14F-4D97-AF65-F5344CB8AC3E}">
        <p14:creationId xmlns:p14="http://schemas.microsoft.com/office/powerpoint/2010/main" val="1452432450"/>
      </p:ext>
    </p:extLst>
  </p:cSld>
  <p:clrMapOvr>
    <a:masterClrMapping/>
  </p:clrMapOvr>
  <mc:AlternateContent xmlns:mc="http://schemas.openxmlformats.org/markup-compatibility/2006" xmlns:p14="http://schemas.microsoft.com/office/powerpoint/2010/main">
    <mc:Choice Requires="p14">
      <p:transition spd="slow" p14:dur="3000" advTm="3902">
        <p14:shred/>
      </p:transition>
    </mc:Choice>
    <mc:Fallback xmlns="">
      <p:transition spd="slow" advTm="3902">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6632"/>
            <a:ext cx="8820472" cy="5355312"/>
          </a:xfrm>
          <a:prstGeom prst="rect">
            <a:avLst/>
          </a:prstGeom>
          <a:noFill/>
        </p:spPr>
        <p:txBody>
          <a:bodyPr wrap="square" rtlCol="0">
            <a:spAutoFit/>
          </a:bodyPr>
          <a:lstStyle/>
          <a:p>
            <a:r>
              <a:rPr lang="en-AU" dirty="0" smtClean="0"/>
              <a:t>Reflection No 3</a:t>
            </a:r>
          </a:p>
          <a:p>
            <a:r>
              <a:rPr lang="en-AU" dirty="0" smtClean="0"/>
              <a:t>1.	Mostly what l enjoyed about this task we were given was the book  I found for my research. (I am a lover of books.)</a:t>
            </a:r>
          </a:p>
          <a:p>
            <a:r>
              <a:rPr lang="en-AU" dirty="0" smtClean="0"/>
              <a:t>2.	What I found most challenging was part 2. There was so much information but I could not type it all down.</a:t>
            </a:r>
          </a:p>
          <a:p>
            <a:r>
              <a:rPr lang="en-AU" dirty="0" smtClean="0"/>
              <a:t>3.	I believe I have really worked hard on this and tried  to do the best to my understanding of the task and my capabilities.</a:t>
            </a:r>
          </a:p>
          <a:p>
            <a:r>
              <a:rPr lang="en-AU" dirty="0" smtClean="0"/>
              <a:t>4.	I wish I had started earlier than l did. I would have had more time for my planning, research and writing, on what is one of my most favourite subjects!</a:t>
            </a:r>
          </a:p>
          <a:p>
            <a:r>
              <a:rPr lang="en-AU" dirty="0" smtClean="0"/>
              <a:t>5.	I feel good about the results of my effort, that l have tried and that l did not give up, when l felt so over whelmed with frustration. Many thanks to my parents and my tutor for helping me along the way. It is really appreciated.</a:t>
            </a:r>
          </a:p>
          <a:p>
            <a:r>
              <a:rPr lang="en-AU" dirty="0" smtClean="0"/>
              <a:t>Also thank you Moss Vale High School for bringing this opportunity to me and surprisingly I have really enjoyed this task.	</a:t>
            </a:r>
          </a:p>
          <a:p>
            <a:r>
              <a:rPr lang="en-AU" dirty="0" smtClean="0"/>
              <a:t>Part Two</a:t>
            </a:r>
          </a:p>
          <a:p>
            <a:r>
              <a:rPr lang="en-AU" dirty="0" smtClean="0"/>
              <a:t>Research</a:t>
            </a:r>
          </a:p>
          <a:p>
            <a:r>
              <a:rPr lang="en-AU" dirty="0" smtClean="0"/>
              <a:t>The significance of realizing the existence of dinosaurs for such a long period caused a lot of questioning previously held ideas. Also, the interest in fossils was a way of learning about the past, because never on this earth will there be dinosaurs again </a:t>
            </a:r>
            <a:endParaRPr lang="en-AU" dirty="0"/>
          </a:p>
        </p:txBody>
      </p:sp>
    </p:spTree>
    <p:extLst>
      <p:ext uri="{BB962C8B-B14F-4D97-AF65-F5344CB8AC3E}">
        <p14:creationId xmlns:p14="http://schemas.microsoft.com/office/powerpoint/2010/main" val="3451550655"/>
      </p:ext>
    </p:extLst>
  </p:cSld>
  <p:clrMapOvr>
    <a:masterClrMapping/>
  </p:clrMapOvr>
  <mc:AlternateContent xmlns:mc="http://schemas.openxmlformats.org/markup-compatibility/2006" xmlns:p14="http://schemas.microsoft.com/office/powerpoint/2010/main">
    <mc:Choice Requires="p14">
      <p:transition spd="slow" p14:dur="3000" advTm="16341">
        <p14:shred/>
      </p:transition>
    </mc:Choice>
    <mc:Fallback xmlns="">
      <p:transition spd="slow" advTm="16341">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188640"/>
            <a:ext cx="8208912" cy="3416320"/>
          </a:xfrm>
          <a:prstGeom prst="rect">
            <a:avLst/>
          </a:prstGeom>
          <a:noFill/>
        </p:spPr>
        <p:txBody>
          <a:bodyPr wrap="square" rtlCol="0">
            <a:spAutoFit/>
          </a:bodyPr>
          <a:lstStyle/>
          <a:p>
            <a:r>
              <a:rPr lang="en-AU" dirty="0" smtClean="0"/>
              <a:t>Q. How did it change the world?</a:t>
            </a:r>
          </a:p>
          <a:p>
            <a:r>
              <a:rPr lang="en-AU" dirty="0" smtClean="0"/>
              <a:t>A. Dinosaurs changed the world because in the 1700-1800s scientists believed that the earth was only ten million years old,  Charles Darwin calculated that it would take 306,662,400 years for the world to be able to hold life. There was no concrete proof that would hold his claim the world  was that old. </a:t>
            </a:r>
          </a:p>
          <a:p>
            <a:endParaRPr lang="en-AU" dirty="0" smtClean="0"/>
          </a:p>
          <a:p>
            <a:r>
              <a:rPr lang="en-AU" dirty="0" smtClean="0"/>
              <a:t> In 1787 a man found a huge thigh bone sticking out of a riverbed in New Jersey and he gave it to a scientist, the nation’s leading specialist in anatomy, called Dr Caspar Wistar. Unfortunately, he missed the opportunity to be known as the discoverer of dinosaurs. Dr Wistar did not realize the significance of the find. The thigh bone was stored and was lost.  People now knew that the earth was older than ten million years.</a:t>
            </a:r>
            <a:endParaRPr lang="en-AU" dirty="0"/>
          </a:p>
        </p:txBody>
      </p:sp>
    </p:spTree>
    <p:extLst>
      <p:ext uri="{BB962C8B-B14F-4D97-AF65-F5344CB8AC3E}">
        <p14:creationId xmlns:p14="http://schemas.microsoft.com/office/powerpoint/2010/main" val="3903353677"/>
      </p:ext>
    </p:extLst>
  </p:cSld>
  <p:clrMapOvr>
    <a:masterClrMapping/>
  </p:clrMapOvr>
  <mc:AlternateContent xmlns:mc="http://schemas.openxmlformats.org/markup-compatibility/2006" xmlns:p14="http://schemas.microsoft.com/office/powerpoint/2010/main">
    <mc:Choice Requires="p14">
      <p:transition spd="slow" p14:dur="3000" advTm="14416">
        <p14:shred/>
      </p:transition>
    </mc:Choice>
    <mc:Fallback xmlns="">
      <p:transition spd="slow" advTm="14416">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32656"/>
            <a:ext cx="8388424" cy="2031325"/>
          </a:xfrm>
          <a:prstGeom prst="rect">
            <a:avLst/>
          </a:prstGeom>
          <a:noFill/>
        </p:spPr>
        <p:txBody>
          <a:bodyPr wrap="square" rtlCol="0">
            <a:spAutoFit/>
          </a:bodyPr>
          <a:lstStyle/>
          <a:p>
            <a:r>
              <a:rPr lang="en-AU" dirty="0" smtClean="0"/>
              <a:t>Q. Why is it important to me?</a:t>
            </a:r>
          </a:p>
          <a:p>
            <a:r>
              <a:rPr lang="en-AU" dirty="0" smtClean="0"/>
              <a:t>A. It is important to me, because it is a big part of the earth’s history and I have always been fascinated by dinosaurs. I love dinosaur movies like: “Lost World” and “Jurassic Park”, TV series and CD-ROM from the BBC “Walking with Dinosaur’s” .  Have books like “DK Eyewitness Expert Dinosaur” and “Dinosaur Life Size”. Here is a picture of my favourite dinosaur’s skull (a</a:t>
            </a:r>
          </a:p>
          <a:p>
            <a:r>
              <a:rPr lang="en-AU" dirty="0" smtClean="0"/>
              <a:t>Tyrannosaurus Rex)</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499" y="2981324"/>
            <a:ext cx="2659733" cy="2083457"/>
          </a:xfrm>
          <a:prstGeom prst="rect">
            <a:avLst/>
          </a:prstGeom>
        </p:spPr>
      </p:pic>
    </p:spTree>
    <p:extLst>
      <p:ext uri="{BB962C8B-B14F-4D97-AF65-F5344CB8AC3E}">
        <p14:creationId xmlns:p14="http://schemas.microsoft.com/office/powerpoint/2010/main" val="274425270"/>
      </p:ext>
    </p:extLst>
  </p:cSld>
  <p:clrMapOvr>
    <a:masterClrMapping/>
  </p:clrMapOvr>
  <mc:AlternateContent xmlns:mc="http://schemas.openxmlformats.org/markup-compatibility/2006" xmlns:p14="http://schemas.microsoft.com/office/powerpoint/2010/main">
    <mc:Choice Requires="p14">
      <p:transition spd="slow" p14:dur="3000" advTm="12372">
        <p14:shred/>
      </p:transition>
    </mc:Choice>
    <mc:Fallback xmlns="">
      <p:transition spd="slow" advTm="12372">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1754326"/>
          </a:xfrm>
          <a:prstGeom prst="rect">
            <a:avLst/>
          </a:prstGeom>
          <a:noFill/>
        </p:spPr>
        <p:txBody>
          <a:bodyPr wrap="square" rtlCol="0">
            <a:spAutoFit/>
          </a:bodyPr>
          <a:lstStyle/>
          <a:p>
            <a:r>
              <a:rPr lang="en-AU" dirty="0" smtClean="0"/>
              <a:t>Q. How has it changed the past/ present/ future?</a:t>
            </a:r>
          </a:p>
          <a:p>
            <a:r>
              <a:rPr lang="en-AU" dirty="0" smtClean="0"/>
              <a:t>A. It has changed the present by increasing our knowledge of the past. If no one found dinosaur bones we wouldn’t know about flying reptiles, ocean dwelling reptiles and the T.K. extinction. We wouldn’t know about early insects, early arachnids and the first bony fish. So if we did not discover dinosaurs we would not have discovered those amazing animals that are a big part of earth’s history.</a:t>
            </a:r>
            <a:endParaRPr lang="en-AU" dirty="0"/>
          </a:p>
        </p:txBody>
      </p:sp>
    </p:spTree>
    <p:extLst>
      <p:ext uri="{BB962C8B-B14F-4D97-AF65-F5344CB8AC3E}">
        <p14:creationId xmlns:p14="http://schemas.microsoft.com/office/powerpoint/2010/main" val="2181915008"/>
      </p:ext>
    </p:extLst>
  </p:cSld>
  <p:clrMapOvr>
    <a:masterClrMapping/>
  </p:clrMapOvr>
  <mc:AlternateContent xmlns:mc="http://schemas.openxmlformats.org/markup-compatibility/2006" xmlns:p14="http://schemas.microsoft.com/office/powerpoint/2010/main">
    <mc:Choice Requires="p14">
      <p:transition spd="slow" p14:dur="3000" advTm="2015">
        <p14:shred/>
      </p:transition>
    </mc:Choice>
    <mc:Fallback xmlns="">
      <p:transition spd="slow" advTm="2015">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TotalTime>
  <Words>833</Words>
  <Application>Microsoft Office PowerPoint</Application>
  <PresentationFormat>On-screen Show (4:3)</PresentationFormat>
  <Paragraphs>56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jayden m locke</dc:creator>
  <cp:lastModifiedBy>jayden m locke</cp:lastModifiedBy>
  <cp:revision>8</cp:revision>
  <dcterms:created xsi:type="dcterms:W3CDTF">2011-09-22T23:58:30Z</dcterms:created>
  <dcterms:modified xsi:type="dcterms:W3CDTF">2011-09-23T01:12:44Z</dcterms:modified>
</cp:coreProperties>
</file>