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522" y="2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16" name="Slide Number Placeholder 15"/>
          <p:cNvSpPr>
            <a:spLocks noGrp="1"/>
          </p:cNvSpPr>
          <p:nvPr>
            <p:ph type="sldNum" sz="quarter" idx="11"/>
          </p:nvPr>
        </p:nvSpPr>
        <p:spPr/>
        <p:txBody>
          <a:bodyPr/>
          <a:lstStyle/>
          <a:p>
            <a:fld id="{D91394F3-7F5A-4CCC-A23D-1F76A23AEC43}" type="slidenum">
              <a:rPr lang="en-AU" smtClean="0"/>
              <a:pPr/>
              <a:t>‹#›</a:t>
            </a:fld>
            <a:endParaRPr lang="en-AU" dirty="0"/>
          </a:p>
        </p:txBody>
      </p:sp>
      <p:sp>
        <p:nvSpPr>
          <p:cNvPr id="17" name="Footer Placeholder 16"/>
          <p:cNvSpPr>
            <a:spLocks noGrp="1"/>
          </p:cNvSpPr>
          <p:nvPr>
            <p:ph type="ftr" sz="quarter" idx="12"/>
          </p:nvPr>
        </p:nvSpPr>
        <p:spPr/>
        <p:txBody>
          <a:bodyPr/>
          <a:lstStyle/>
          <a:p>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1394F3-7F5A-4CCC-A23D-1F76A23AEC43}"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1394F3-7F5A-4CCC-A23D-1F76A23AEC43}"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328CDDA0-4FE4-4C06-A00D-2D2BD6EE3B16}" type="datetimeFigureOut">
              <a:rPr lang="en-AU" smtClean="0"/>
              <a:pPr/>
              <a:t>4/09/2011</a:t>
            </a:fld>
            <a:endParaRPr lang="en-AU" dirty="0"/>
          </a:p>
        </p:txBody>
      </p:sp>
      <p:sp>
        <p:nvSpPr>
          <p:cNvPr id="15" name="Slide Number Placeholder 14"/>
          <p:cNvSpPr>
            <a:spLocks noGrp="1"/>
          </p:cNvSpPr>
          <p:nvPr>
            <p:ph type="sldNum" sz="quarter" idx="15"/>
          </p:nvPr>
        </p:nvSpPr>
        <p:spPr/>
        <p:txBody>
          <a:bodyPr/>
          <a:lstStyle>
            <a:lvl1pPr algn="ctr">
              <a:defRPr/>
            </a:lvl1pPr>
          </a:lstStyle>
          <a:p>
            <a:fld id="{D91394F3-7F5A-4CCC-A23D-1F76A23AEC43}" type="slidenum">
              <a:rPr lang="en-AU" smtClean="0"/>
              <a:pPr/>
              <a:t>‹#›</a:t>
            </a:fld>
            <a:endParaRPr lang="en-AU" dirty="0"/>
          </a:p>
        </p:txBody>
      </p:sp>
      <p:sp>
        <p:nvSpPr>
          <p:cNvPr id="16" name="Footer Placeholder 15"/>
          <p:cNvSpPr>
            <a:spLocks noGrp="1"/>
          </p:cNvSpPr>
          <p:nvPr>
            <p:ph type="ftr" sz="quarter" idx="16"/>
          </p:nvPr>
        </p:nvSpPr>
        <p:spPr/>
        <p:txBody>
          <a:bodyPr/>
          <a:lstStyle/>
          <a:p>
            <a:endParaRPr lang="en-AU"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1394F3-7F5A-4CCC-A23D-1F76A23AEC43}" type="slidenum">
              <a:rPr lang="en-AU" smtClean="0"/>
              <a:pPr/>
              <a:t>‹#›</a:t>
            </a:fld>
            <a:endParaRPr lang="en-AU"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91394F3-7F5A-4CCC-A23D-1F76A23AEC43}" type="slidenum">
              <a:rPr lang="en-AU" smtClean="0"/>
              <a:pPr/>
              <a:t>‹#›</a:t>
            </a:fld>
            <a:endParaRPr lang="en-AU"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91394F3-7F5A-4CCC-A23D-1F76A23AEC43}" type="slidenum">
              <a:rPr lang="en-AU" smtClean="0"/>
              <a:pPr/>
              <a:t>‹#›</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7" name="Date Placeholder 6"/>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91394F3-7F5A-4CCC-A23D-1F76A23AEC43}" type="slidenum">
              <a:rPr lang="en-AU" smtClean="0"/>
              <a:pPr/>
              <a:t>‹#›</a:t>
            </a:fld>
            <a:endParaRPr lang="en-AU"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91394F3-7F5A-4CCC-A23D-1F76A23AEC43}"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28CDDA0-4FE4-4C06-A00D-2D2BD6EE3B16}" type="datetimeFigureOut">
              <a:rPr lang="en-AU" smtClean="0"/>
              <a:pPr/>
              <a:t>4/09/2011</a:t>
            </a:fld>
            <a:endParaRPr lang="en-AU" dirty="0"/>
          </a:p>
        </p:txBody>
      </p:sp>
      <p:sp>
        <p:nvSpPr>
          <p:cNvPr id="9" name="Slide Number Placeholder 8"/>
          <p:cNvSpPr>
            <a:spLocks noGrp="1"/>
          </p:cNvSpPr>
          <p:nvPr>
            <p:ph type="sldNum" sz="quarter" idx="15"/>
          </p:nvPr>
        </p:nvSpPr>
        <p:spPr/>
        <p:txBody>
          <a:bodyPr/>
          <a:lstStyle/>
          <a:p>
            <a:fld id="{D91394F3-7F5A-4CCC-A23D-1F76A23AEC43}" type="slidenum">
              <a:rPr lang="en-AU" smtClean="0"/>
              <a:pPr/>
              <a:t>‹#›</a:t>
            </a:fld>
            <a:endParaRPr lang="en-AU" dirty="0"/>
          </a:p>
        </p:txBody>
      </p:sp>
      <p:sp>
        <p:nvSpPr>
          <p:cNvPr id="10" name="Footer Placeholder 9"/>
          <p:cNvSpPr>
            <a:spLocks noGrp="1"/>
          </p:cNvSpPr>
          <p:nvPr>
            <p:ph type="ftr" sz="quarter" idx="16"/>
          </p:nvPr>
        </p:nvSpPr>
        <p:spPr/>
        <p:txBody>
          <a:bodyPr/>
          <a:lstStyle/>
          <a:p>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28CDDA0-4FE4-4C06-A00D-2D2BD6EE3B16}" type="datetimeFigureOut">
              <a:rPr lang="en-AU" smtClean="0"/>
              <a:pPr/>
              <a:t>4/09/2011</a:t>
            </a:fld>
            <a:endParaRPr lang="en-AU" dirty="0"/>
          </a:p>
        </p:txBody>
      </p:sp>
      <p:sp>
        <p:nvSpPr>
          <p:cNvPr id="9" name="Slide Number Placeholder 8"/>
          <p:cNvSpPr>
            <a:spLocks noGrp="1"/>
          </p:cNvSpPr>
          <p:nvPr>
            <p:ph type="sldNum" sz="quarter" idx="11"/>
          </p:nvPr>
        </p:nvSpPr>
        <p:spPr/>
        <p:txBody>
          <a:bodyPr/>
          <a:lstStyle/>
          <a:p>
            <a:fld id="{D91394F3-7F5A-4CCC-A23D-1F76A23AEC43}" type="slidenum">
              <a:rPr lang="en-AU" smtClean="0"/>
              <a:pPr/>
              <a:t>‹#›</a:t>
            </a:fld>
            <a:endParaRPr lang="en-AU" dirty="0"/>
          </a:p>
        </p:txBody>
      </p:sp>
      <p:sp>
        <p:nvSpPr>
          <p:cNvPr id="10" name="Footer Placeholder 9"/>
          <p:cNvSpPr>
            <a:spLocks noGrp="1"/>
          </p:cNvSpPr>
          <p:nvPr>
            <p:ph type="ftr" sz="quarter" idx="12"/>
          </p:nvPr>
        </p:nvSpPr>
        <p:spPr/>
        <p:txBody>
          <a:bodyPr/>
          <a:lstStyle/>
          <a:p>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28CDDA0-4FE4-4C06-A00D-2D2BD6EE3B16}" type="datetimeFigureOut">
              <a:rPr lang="en-AU" smtClean="0"/>
              <a:pPr/>
              <a:t>4/09/2011</a:t>
            </a:fld>
            <a:endParaRPr lang="en-AU"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AU"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91394F3-7F5A-4CCC-A23D-1F76A23AEC43}" type="slidenum">
              <a:rPr lang="en-AU" smtClean="0"/>
              <a:pPr/>
              <a:t>‹#›</a:t>
            </a:fld>
            <a:endParaRPr lang="en-AU"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Da_Vinci_Vitruve_Luc_Viatour.jpg" TargetMode="Externa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5.gi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hetoyzone.com/wp-content/uploads/2009/07/Leonardo_da_Vinci_helicopter_and_lifting_wing1.jpg"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373" y="1196752"/>
            <a:ext cx="2561539" cy="40166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3118119" y="2132856"/>
            <a:ext cx="4645824" cy="132343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rPr>
              <a:t>Leonardo da Vinci</a:t>
            </a:r>
          </a:p>
          <a:p>
            <a:pPr algn="ctr"/>
            <a:r>
              <a:rPr lang="en-US"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rPr>
              <a:t>Science Life</a:t>
            </a:r>
            <a:endParaRPr lang="en-US" sz="36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endParaRPr>
          </a:p>
        </p:txBody>
      </p:sp>
      <p:sp>
        <p:nvSpPr>
          <p:cNvPr id="3" name="TextBox 2"/>
          <p:cNvSpPr txBox="1"/>
          <p:nvPr/>
        </p:nvSpPr>
        <p:spPr>
          <a:xfrm>
            <a:off x="2942430" y="3861048"/>
            <a:ext cx="4797922" cy="1938992"/>
          </a:xfrm>
          <a:prstGeom prst="rect">
            <a:avLst/>
          </a:prstGeom>
          <a:noFill/>
        </p:spPr>
        <p:txBody>
          <a:bodyPr wrap="square" rtlCol="0">
            <a:spAutoFit/>
          </a:bodyPr>
          <a:lstStyle/>
          <a:p>
            <a:r>
              <a:rPr lang="en-AU" sz="2000" dirty="0" smtClean="0">
                <a:latin typeface="Bauhaus 93" pitchFamily="82" charset="0"/>
              </a:rPr>
              <a:t>You may know Leonardo da Vinci as an artist but he was an Inventor and anatomist as well. He didn’t have a formal education and believed that Knowledge could only be learnt with careful observation.</a:t>
            </a:r>
            <a:endParaRPr lang="en-AU" sz="2000" dirty="0">
              <a:latin typeface="Bauhaus 93" pitchFamily="82" charset="0"/>
            </a:endParaRPr>
          </a:p>
        </p:txBody>
      </p:sp>
    </p:spTree>
    <p:custDataLst>
      <p:tags r:id="rId1"/>
    </p:custDataLst>
    <p:extLst>
      <p:ext uri="{BB962C8B-B14F-4D97-AF65-F5344CB8AC3E}">
        <p14:creationId xmlns:p14="http://schemas.microsoft.com/office/powerpoint/2010/main" val="2641934726"/>
      </p:ext>
    </p:extLst>
  </p:cSld>
  <p:clrMapOvr>
    <a:masterClrMapping/>
  </p:clrMapOvr>
  <mc:AlternateContent xmlns:mc="http://schemas.openxmlformats.org/markup-compatibility/2006" xmlns:p14="http://schemas.microsoft.com/office/powerpoint/2010/main">
    <mc:Choice Requires="p14">
      <p:transition spd="slow" p14:dur="2000" advTm="17079"/>
    </mc:Choice>
    <mc:Fallback xmlns="">
      <p:transition spd="slow" advTm="1707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20px-Da_Vinci_Vitruve_Luc_Viatour">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1340768"/>
            <a:ext cx="2264749" cy="30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706799" y="413543"/>
            <a:ext cx="4616969" cy="76944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rPr>
              <a:t>The Vitruvian Man</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endParaRPr>
          </a:p>
        </p:txBody>
      </p:sp>
      <p:sp>
        <p:nvSpPr>
          <p:cNvPr id="6" name="Content Placeholder 5"/>
          <p:cNvSpPr>
            <a:spLocks noGrp="1"/>
          </p:cNvSpPr>
          <p:nvPr>
            <p:ph idx="1"/>
          </p:nvPr>
        </p:nvSpPr>
        <p:spPr>
          <a:xfrm>
            <a:off x="447144" y="1316410"/>
            <a:ext cx="4556904" cy="2184598"/>
          </a:xfrm>
        </p:spPr>
        <p:txBody>
          <a:bodyPr>
            <a:noAutofit/>
          </a:bodyPr>
          <a:lstStyle/>
          <a:p>
            <a:pPr marL="0" indent="0">
              <a:buNone/>
            </a:pPr>
            <a:r>
              <a:rPr lang="en-AU" sz="2000" dirty="0" smtClean="0">
                <a:latin typeface="Bauhaus 93" pitchFamily="82" charset="0"/>
              </a:rPr>
              <a:t>The Vitruvian Man drawn by Leonardo shows the blend of Art and Science during the Renaissance period when Leonardo lived. It also shows  that perfect proportions in architecture relate to the Human body. </a:t>
            </a:r>
            <a:endParaRPr lang="en-AU" sz="2000" dirty="0">
              <a:latin typeface="Bauhaus 93" pitchFamily="82" charset="0"/>
            </a:endParaRPr>
          </a:p>
        </p:txBody>
      </p:sp>
      <p:pic>
        <p:nvPicPr>
          <p:cNvPr id="7" name="Picture 2" descr="G:\School\High school Project\Vitruvian Man Euro.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7664" y="3349723"/>
            <a:ext cx="2232198" cy="22700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91221" y="4868143"/>
            <a:ext cx="2952328"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AU" dirty="0" smtClean="0">
                <a:latin typeface="Bauhaus 93" pitchFamily="82" charset="0"/>
              </a:rPr>
              <a:t>The Vitruvian Man is now used as a symbol of the medical profession and medical establishments.</a:t>
            </a:r>
            <a:endParaRPr lang="en-AU" dirty="0">
              <a:latin typeface="Bauhaus 93" pitchFamily="82" charset="0"/>
            </a:endParaRPr>
          </a:p>
        </p:txBody>
      </p:sp>
      <p:sp>
        <p:nvSpPr>
          <p:cNvPr id="9" name="TextBox 8"/>
          <p:cNvSpPr txBox="1"/>
          <p:nvPr/>
        </p:nvSpPr>
        <p:spPr>
          <a:xfrm>
            <a:off x="1439627" y="5619755"/>
            <a:ext cx="2448272" cy="64633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AU" dirty="0" smtClean="0">
                <a:latin typeface="Bauhaus 93" pitchFamily="82" charset="0"/>
              </a:rPr>
              <a:t>The Italian Euro  with the Vitruvian Man</a:t>
            </a:r>
            <a:endParaRPr lang="en-AU" dirty="0">
              <a:latin typeface="Bauhaus 93" pitchFamily="82" charset="0"/>
            </a:endParaRPr>
          </a:p>
        </p:txBody>
      </p:sp>
    </p:spTree>
    <p:custDataLst>
      <p:tags r:id="rId1"/>
    </p:custDataLst>
    <p:extLst>
      <p:ext uri="{BB962C8B-B14F-4D97-AF65-F5344CB8AC3E}">
        <p14:creationId xmlns:p14="http://schemas.microsoft.com/office/powerpoint/2010/main" val="4280004132"/>
      </p:ext>
    </p:extLst>
  </p:cSld>
  <p:clrMapOvr>
    <a:masterClrMapping/>
  </p:clrMapOvr>
  <mc:AlternateContent xmlns:mc="http://schemas.openxmlformats.org/markup-compatibility/2006" xmlns:p14="http://schemas.microsoft.com/office/powerpoint/2010/main">
    <mc:Choice Requires="p14">
      <p:transition spd="slow" p14:dur="2000" advTm="21410"/>
    </mc:Choice>
    <mc:Fallback xmlns="">
      <p:transition spd="slow" advTm="2141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476672"/>
            <a:ext cx="4474840" cy="914078"/>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n-AU" sz="4400"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rPr>
              <a:t>Leonardo’s Tank</a:t>
            </a:r>
            <a:endParaRPr lang="en-AU" sz="4400"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endParaRPr>
          </a:p>
        </p:txBody>
      </p:sp>
      <p:sp>
        <p:nvSpPr>
          <p:cNvPr id="2" name="Content Placeholder 1"/>
          <p:cNvSpPr>
            <a:spLocks noGrp="1"/>
          </p:cNvSpPr>
          <p:nvPr>
            <p:ph idx="1"/>
          </p:nvPr>
        </p:nvSpPr>
        <p:spPr>
          <a:xfrm>
            <a:off x="683568" y="1556792"/>
            <a:ext cx="3096344" cy="4464496"/>
          </a:xfrm>
        </p:spPr>
        <p:txBody>
          <a:bodyPr>
            <a:normAutofit/>
          </a:bodyPr>
          <a:lstStyle/>
          <a:p>
            <a:pPr marL="0" indent="0">
              <a:buNone/>
            </a:pPr>
            <a:r>
              <a:rPr lang="en-AU" sz="2000" dirty="0" smtClean="0">
                <a:latin typeface="Bauhaus 93" pitchFamily="82" charset="0"/>
              </a:rPr>
              <a:t>This perhaps is Leonardo's most famous project. The turtle-shell-like armour and had weapons at the bottom of it. There were two designs on horse drawn and the human drawn. The  horse idea wasn’t used because Leonardo thought that it might panic the horses in the confined, enclosed space.</a:t>
            </a:r>
            <a:endParaRPr lang="en-AU" sz="2000" dirty="0">
              <a:latin typeface="Bauhaus 93" pitchFamily="82" charset="0"/>
            </a:endParaRPr>
          </a:p>
        </p:txBody>
      </p:sp>
      <p:pic>
        <p:nvPicPr>
          <p:cNvPr id="1027" name="Picture 3" descr="G:\School\High school Project\200px-Leonardo_tan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9291" y="2204864"/>
            <a:ext cx="4593614" cy="2664296"/>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58304767"/>
      </p:ext>
    </p:extLst>
  </p:cSld>
  <p:clrMapOvr>
    <a:masterClrMapping/>
  </p:clrMapOvr>
  <mc:AlternateContent xmlns:mc="http://schemas.openxmlformats.org/markup-compatibility/2006" xmlns:p14="http://schemas.microsoft.com/office/powerpoint/2010/main">
    <mc:Choice Requires="p14">
      <p:transition spd="slow" p14:dur="2000" advTm="18818"/>
    </mc:Choice>
    <mc:Fallback xmlns="">
      <p:transition spd="slow" advTm="1881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508" y="2132856"/>
            <a:ext cx="4320480" cy="3819128"/>
          </a:xfrm>
        </p:spPr>
        <p:txBody>
          <a:bodyPr>
            <a:normAutofit/>
          </a:bodyPr>
          <a:lstStyle/>
          <a:p>
            <a:pPr marL="0" indent="0">
              <a:buNone/>
            </a:pPr>
            <a:r>
              <a:rPr lang="en-AU" sz="2000" dirty="0" smtClean="0">
                <a:latin typeface="Bauhaus 93" pitchFamily="82" charset="0"/>
              </a:rPr>
              <a:t>Leonardo had an obsession of flight. He observed how birds and bats flew and he used his observations to invent a flying machine.</a:t>
            </a:r>
          </a:p>
          <a:p>
            <a:pPr marL="0" indent="0">
              <a:buNone/>
            </a:pPr>
            <a:r>
              <a:rPr lang="en-AU" sz="2000" dirty="0" smtClean="0">
                <a:latin typeface="Bauhaus 93" pitchFamily="82" charset="0"/>
              </a:rPr>
              <a:t> He produced many drawings for the first helicopter. The machine was built like a screw. It was nicknamed the ‘Areal Screw’.</a:t>
            </a:r>
            <a:endParaRPr lang="en-AU" sz="2000" dirty="0">
              <a:latin typeface="Bauhaus 93" pitchFamily="82" charset="0"/>
            </a:endParaRPr>
          </a:p>
        </p:txBody>
      </p:sp>
      <p:sp>
        <p:nvSpPr>
          <p:cNvPr id="3" name="Title 2"/>
          <p:cNvSpPr>
            <a:spLocks noGrp="1"/>
          </p:cNvSpPr>
          <p:nvPr>
            <p:ph type="title"/>
          </p:nvPr>
        </p:nvSpPr>
        <p:spPr>
          <a:xfrm>
            <a:off x="251520" y="332656"/>
            <a:ext cx="4474840" cy="1440160"/>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n-AU"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rPr>
              <a:t>Leonardo’s Flying Inventions</a:t>
            </a:r>
            <a:endParaRPr lang="en-AU"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endParaRPr>
          </a:p>
        </p:txBody>
      </p:sp>
      <p:pic>
        <p:nvPicPr>
          <p:cNvPr id="1026" name="Picture 2" descr="Description: Leonardo_da_Vinci_helicopter_and_lifting_win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6581"/>
          <a:stretch/>
        </p:blipFill>
        <p:spPr bwMode="auto">
          <a:xfrm>
            <a:off x="4954860" y="476672"/>
            <a:ext cx="3854450" cy="284003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88586" y="3501009"/>
            <a:ext cx="3955425" cy="2880320"/>
          </a:xfrm>
          <a:prstGeom prst="rect">
            <a:avLst/>
          </a:prstGeom>
        </p:spPr>
      </p:pic>
    </p:spTree>
    <p:extLst>
      <p:ext uri="{BB962C8B-B14F-4D97-AF65-F5344CB8AC3E}">
        <p14:creationId xmlns:p14="http://schemas.microsoft.com/office/powerpoint/2010/main" val="2630921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5184576"/>
          </a:xfrm>
        </p:spPr>
        <p:txBody>
          <a:bodyPr>
            <a:noAutofit/>
          </a:bodyPr>
          <a:lstStyle/>
          <a:p>
            <a:pPr marL="0" indent="0">
              <a:buNone/>
            </a:pPr>
            <a:r>
              <a:rPr lang="en-AU" sz="1800" dirty="0" smtClean="0">
                <a:latin typeface="Bauhaus 93" pitchFamily="82" charset="0"/>
              </a:rPr>
              <a:t>Leonardo’s impact is important because of his thorough observation in anatomy and impressive idea for inventions such as: the </a:t>
            </a:r>
            <a:r>
              <a:rPr lang="en-AU" sz="1800" dirty="0" smtClean="0">
                <a:latin typeface="Bauhaus 93" pitchFamily="82" charset="0"/>
              </a:rPr>
              <a:t>Ornithopter</a:t>
            </a:r>
            <a:r>
              <a:rPr lang="en-AU" sz="1800" dirty="0" smtClean="0">
                <a:latin typeface="Bauhaus 93" pitchFamily="82" charset="0"/>
              </a:rPr>
              <a:t>, Bat wings, Tank, vehicle and crossbows. To support my belief that Leonardo impact and influence is current and relevant I have found the following quotes and information. </a:t>
            </a:r>
          </a:p>
          <a:p>
            <a:pPr>
              <a:buFont typeface="Wingdings" pitchFamily="2" charset="2"/>
              <a:buChar char="v"/>
            </a:pPr>
            <a:r>
              <a:rPr lang="en-AU" sz="1800" dirty="0" smtClean="0">
                <a:latin typeface="Bauhaus 93" pitchFamily="82" charset="0"/>
              </a:rPr>
              <a:t>“da Vinci left behind a legacy that has lasted for centuries and will continue to influence thinkers as well as artists for centuries”(Leonardo da Vinci Biographies of the Renaissance man by Krysta Cardinale-Encyclomedia).</a:t>
            </a:r>
          </a:p>
          <a:p>
            <a:pPr>
              <a:buFont typeface="Wingdings" pitchFamily="2" charset="2"/>
              <a:buChar char="v"/>
            </a:pPr>
            <a:r>
              <a:rPr lang="en-AU" sz="1800" dirty="0" smtClean="0">
                <a:latin typeface="Bauhaus 93" pitchFamily="82" charset="0"/>
              </a:rPr>
              <a:t>One of Leonardo’s designs for flight, a glider was recreated a few years ago to the specification of his drawings. The test was successful and flew for a longer distance and higher altitude than the historic Wright brothers pilot flight. ( Leonardo da Vinci. Biography</a:t>
            </a:r>
            <a:r>
              <a:rPr lang="en-AU" sz="2000" dirty="0" smtClean="0">
                <a:latin typeface="Bauhaus 93" pitchFamily="82" charset="0"/>
              </a:rPr>
              <a:t>)</a:t>
            </a:r>
          </a:p>
          <a:p>
            <a:pPr>
              <a:buFont typeface="Wingdings" pitchFamily="2" charset="2"/>
              <a:buChar char="v"/>
            </a:pPr>
            <a:r>
              <a:rPr lang="en-AU" sz="2000" dirty="0" smtClean="0">
                <a:latin typeface="Bauhaus 93" pitchFamily="82" charset="0"/>
              </a:rPr>
              <a:t>Leonardo’s tank was tested semi successfully in recent times. Once Leonardo's gears were reversed as he had drawn them backwards the tank worked just as Leonardo described.(Leonardo da Vinci. Biography)  </a:t>
            </a:r>
            <a:endParaRPr lang="en-AU" sz="2000" dirty="0">
              <a:latin typeface="Bauhaus 93" pitchFamily="82" charset="0"/>
            </a:endParaRPr>
          </a:p>
        </p:txBody>
      </p:sp>
      <p:sp>
        <p:nvSpPr>
          <p:cNvPr id="3" name="Title 2"/>
          <p:cNvSpPr>
            <a:spLocks noGrp="1"/>
          </p:cNvSpPr>
          <p:nvPr>
            <p:ph type="title"/>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AU"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rPr>
              <a:t>Leonardo’s Impact</a:t>
            </a:r>
            <a:endParaRPr lang="en-AU"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endParaRPr>
          </a:p>
        </p:txBody>
      </p:sp>
    </p:spTree>
    <p:extLst>
      <p:ext uri="{BB962C8B-B14F-4D97-AF65-F5344CB8AC3E}">
        <p14:creationId xmlns:p14="http://schemas.microsoft.com/office/powerpoint/2010/main" val="40298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2160240"/>
          </a:xfrm>
        </p:spPr>
        <p:txBody>
          <a:bodyPr>
            <a:normAutofit/>
          </a:bodyPr>
          <a:lstStyle/>
          <a:p>
            <a:pPr>
              <a:buFont typeface="Wingdings" pitchFamily="2" charset="2"/>
              <a:buChar char="v"/>
            </a:pPr>
            <a:r>
              <a:rPr lang="en-AU" sz="2000" dirty="0" smtClean="0">
                <a:latin typeface="Bauhaus 93" pitchFamily="82" charset="0"/>
              </a:rPr>
              <a:t>Da Vinci's study of skeletal and muscle tissue, brain anatomy and digestive and reproductive systems advanced human anatomical understanding to a new level.(Answers Yahoo.com) </a:t>
            </a:r>
          </a:p>
          <a:p>
            <a:pPr>
              <a:buFont typeface="Wingdings" pitchFamily="2" charset="2"/>
              <a:buChar char="v"/>
            </a:pPr>
            <a:r>
              <a:rPr lang="en-AU" sz="2000" dirty="0" smtClean="0">
                <a:latin typeface="Bauhaus 93" pitchFamily="82" charset="0"/>
              </a:rPr>
              <a:t>Leonardo developed ideas that were in some cases the seeds of inventions perfected centuries later such as the airplane, military tank and the parachute.( Wiki answers).</a:t>
            </a:r>
            <a:endParaRPr lang="en-AU" sz="2000" dirty="0">
              <a:latin typeface="Bauhaus 93" pitchFamily="82" charset="0"/>
            </a:endParaRPr>
          </a:p>
        </p:txBody>
      </p:sp>
      <p:sp>
        <p:nvSpPr>
          <p:cNvPr id="4" name="Rectangle 3"/>
          <p:cNvSpPr/>
          <p:nvPr/>
        </p:nvSpPr>
        <p:spPr>
          <a:xfrm>
            <a:off x="539552" y="2780928"/>
            <a:ext cx="3118161"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rPr>
              <a:t>Bibliography</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auhaus 93" pitchFamily="82" charset="0"/>
            </a:endParaRPr>
          </a:p>
        </p:txBody>
      </p:sp>
      <p:sp>
        <p:nvSpPr>
          <p:cNvPr id="5" name="TextBox 4"/>
          <p:cNvSpPr txBox="1"/>
          <p:nvPr/>
        </p:nvSpPr>
        <p:spPr>
          <a:xfrm>
            <a:off x="395536" y="3466594"/>
            <a:ext cx="7992888" cy="2585323"/>
          </a:xfrm>
          <a:prstGeom prst="rect">
            <a:avLst/>
          </a:prstGeom>
          <a:noFill/>
        </p:spPr>
        <p:txBody>
          <a:bodyPr wrap="square" rtlCol="0">
            <a:spAutoFit/>
          </a:bodyPr>
          <a:lstStyle/>
          <a:p>
            <a:pPr marL="285750" indent="-285750">
              <a:buClr>
                <a:schemeClr val="accent2"/>
              </a:buClr>
              <a:buFont typeface="Wingdings" pitchFamily="2" charset="2"/>
              <a:buChar char="v"/>
            </a:pPr>
            <a:r>
              <a:rPr lang="en-AU" dirty="0" smtClean="0">
                <a:latin typeface="Bauhaus 93" pitchFamily="82" charset="0"/>
              </a:rPr>
              <a:t>Lives of the Artist, Leonardo da Vinci by A. Mason</a:t>
            </a:r>
          </a:p>
          <a:p>
            <a:pPr marL="285750" indent="-285750">
              <a:buClr>
                <a:schemeClr val="accent2"/>
              </a:buClr>
              <a:buFont typeface="Wingdings" pitchFamily="2" charset="2"/>
              <a:buChar char="v"/>
            </a:pPr>
            <a:r>
              <a:rPr lang="en-AU" dirty="0" smtClean="0">
                <a:latin typeface="Bauhaus 93" pitchFamily="82" charset="0"/>
              </a:rPr>
              <a:t>Wikipedia</a:t>
            </a:r>
          </a:p>
          <a:p>
            <a:pPr marL="285750" indent="-285750">
              <a:buClr>
                <a:schemeClr val="accent2"/>
              </a:buClr>
              <a:buFont typeface="Wingdings" pitchFamily="2" charset="2"/>
              <a:buChar char="v"/>
            </a:pPr>
            <a:r>
              <a:rPr lang="en-AU" dirty="0" smtClean="0">
                <a:latin typeface="Bauhaus 93" pitchFamily="82" charset="0"/>
              </a:rPr>
              <a:t>Boston Museum of Science</a:t>
            </a:r>
          </a:p>
          <a:p>
            <a:pPr marL="285750" indent="-285750">
              <a:buClr>
                <a:schemeClr val="accent2"/>
              </a:buClr>
              <a:buFont typeface="Wingdings" pitchFamily="2" charset="2"/>
              <a:buChar char="v"/>
            </a:pPr>
            <a:r>
              <a:rPr lang="en-AU" dirty="0" smtClean="0">
                <a:latin typeface="Bauhaus 93" pitchFamily="82" charset="0"/>
              </a:rPr>
              <a:t>Encyclomedia</a:t>
            </a:r>
          </a:p>
          <a:p>
            <a:pPr marL="285750" indent="-285750">
              <a:buClr>
                <a:schemeClr val="accent2"/>
              </a:buClr>
              <a:buFont typeface="Wingdings" pitchFamily="2" charset="2"/>
              <a:buChar char="v"/>
            </a:pPr>
            <a:r>
              <a:rPr lang="en-AU" dirty="0" smtClean="0">
                <a:latin typeface="Bauhaus 93" pitchFamily="82" charset="0"/>
              </a:rPr>
              <a:t>Leonardo da Vinci. Biography</a:t>
            </a:r>
          </a:p>
          <a:p>
            <a:pPr marL="285750" indent="-285750">
              <a:buClr>
                <a:schemeClr val="accent2"/>
              </a:buClr>
              <a:buFont typeface="Wingdings" pitchFamily="2" charset="2"/>
              <a:buChar char="v"/>
            </a:pPr>
            <a:r>
              <a:rPr lang="en-AU" dirty="0" smtClean="0">
                <a:latin typeface="Bauhaus 93" pitchFamily="82" charset="0"/>
              </a:rPr>
              <a:t>Answers Yahoo.com</a:t>
            </a:r>
          </a:p>
          <a:p>
            <a:pPr marL="285750" indent="-285750">
              <a:buClr>
                <a:schemeClr val="accent2"/>
              </a:buClr>
              <a:buFont typeface="Wingdings" pitchFamily="2" charset="2"/>
              <a:buChar char="v"/>
            </a:pPr>
            <a:r>
              <a:rPr lang="en-AU" dirty="0" smtClean="0">
                <a:latin typeface="Bauhaus 93" pitchFamily="82" charset="0"/>
              </a:rPr>
              <a:t>Wiki answers</a:t>
            </a:r>
          </a:p>
          <a:p>
            <a:pPr marL="285750" indent="-285750">
              <a:buClr>
                <a:srgbClr val="FFC000"/>
              </a:buClr>
              <a:buFont typeface="Wingdings" pitchFamily="2" charset="2"/>
              <a:buChar char="v"/>
            </a:pPr>
            <a:endParaRPr lang="en-AU" dirty="0" smtClean="0">
              <a:latin typeface="Bauhaus 93" pitchFamily="82" charset="0"/>
            </a:endParaRPr>
          </a:p>
          <a:p>
            <a:pPr>
              <a:buClr>
                <a:srgbClr val="FFC000"/>
              </a:buClr>
            </a:pPr>
            <a:endParaRPr lang="en-AU" dirty="0">
              <a:latin typeface="Bauhaus 93" pitchFamily="82" charset="0"/>
            </a:endParaRPr>
          </a:p>
        </p:txBody>
      </p:sp>
    </p:spTree>
    <p:extLst>
      <p:ext uri="{BB962C8B-B14F-4D97-AF65-F5344CB8AC3E}">
        <p14:creationId xmlns:p14="http://schemas.microsoft.com/office/powerpoint/2010/main" val="5399786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3|1.7|8.3|1.5"/>
</p:tagLst>
</file>

<file path=ppt/tags/tag2.xml><?xml version="1.0" encoding="utf-8"?>
<p:tagLst xmlns:a="http://schemas.openxmlformats.org/drawingml/2006/main" xmlns:r="http://schemas.openxmlformats.org/officeDocument/2006/relationships" xmlns:p="http://schemas.openxmlformats.org/presentationml/2006/main">
  <p:tag name="TIMING" val="|2.6|2.2|1.5|1.3|2.8|1|1.9|1.7"/>
</p:tagLst>
</file>

<file path=ppt/tags/tag3.xml><?xml version="1.0" encoding="utf-8"?>
<p:tagLst xmlns:a="http://schemas.openxmlformats.org/drawingml/2006/main" xmlns:r="http://schemas.openxmlformats.org/officeDocument/2006/relationships" xmlns:p="http://schemas.openxmlformats.org/presentationml/2006/main">
  <p:tag name="TIMING" val="|4.4|2|2.2|2.3|1.7|2.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TotalTime>
  <Words>475</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PowerPoint Presentation</vt:lpstr>
      <vt:lpstr>PowerPoint Presentation</vt:lpstr>
      <vt:lpstr>Leonardo’s Tank</vt:lpstr>
      <vt:lpstr>Leonardo’s Flying Inventions</vt:lpstr>
      <vt:lpstr>Leonardo’s Impact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Family</dc:creator>
  <cp:lastModifiedBy>Young Family</cp:lastModifiedBy>
  <cp:revision>35</cp:revision>
  <dcterms:created xsi:type="dcterms:W3CDTF">2011-08-21T06:58:37Z</dcterms:created>
  <dcterms:modified xsi:type="dcterms:W3CDTF">2011-09-04T02:29:03Z</dcterms:modified>
</cp:coreProperties>
</file>